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lvl1pPr defTabSz="457200">
      <a:defRPr>
        <a:latin typeface="Century Gothic"/>
        <a:ea typeface="Century Gothic"/>
        <a:cs typeface="Century Gothic"/>
        <a:sym typeface="Century Gothic"/>
      </a:defRPr>
    </a:lvl1pPr>
    <a:lvl2pPr indent="457200" defTabSz="457200">
      <a:defRPr>
        <a:latin typeface="Century Gothic"/>
        <a:ea typeface="Century Gothic"/>
        <a:cs typeface="Century Gothic"/>
        <a:sym typeface="Century Gothic"/>
      </a:defRPr>
    </a:lvl2pPr>
    <a:lvl3pPr indent="914400" defTabSz="457200">
      <a:defRPr>
        <a:latin typeface="Century Gothic"/>
        <a:ea typeface="Century Gothic"/>
        <a:cs typeface="Century Gothic"/>
        <a:sym typeface="Century Gothic"/>
      </a:defRPr>
    </a:lvl3pPr>
    <a:lvl4pPr indent="1371600" defTabSz="457200">
      <a:defRPr>
        <a:latin typeface="Century Gothic"/>
        <a:ea typeface="Century Gothic"/>
        <a:cs typeface="Century Gothic"/>
        <a:sym typeface="Century Gothic"/>
      </a:defRPr>
    </a:lvl4pPr>
    <a:lvl5pPr indent="1828800" defTabSz="457200">
      <a:defRPr>
        <a:latin typeface="Century Gothic"/>
        <a:ea typeface="Century Gothic"/>
        <a:cs typeface="Century Gothic"/>
        <a:sym typeface="Century Gothic"/>
      </a:defRPr>
    </a:lvl5pPr>
    <a:lvl6pPr indent="2286000" defTabSz="457200">
      <a:defRPr>
        <a:latin typeface="Century Gothic"/>
        <a:ea typeface="Century Gothic"/>
        <a:cs typeface="Century Gothic"/>
        <a:sym typeface="Century Gothic"/>
      </a:defRPr>
    </a:lvl6pPr>
    <a:lvl7pPr indent="2743200" defTabSz="457200">
      <a:defRPr>
        <a:latin typeface="Century Gothic"/>
        <a:ea typeface="Century Gothic"/>
        <a:cs typeface="Century Gothic"/>
        <a:sym typeface="Century Gothic"/>
      </a:defRPr>
    </a:lvl7pPr>
    <a:lvl8pPr indent="3200400" defTabSz="457200">
      <a:defRPr>
        <a:latin typeface="Century Gothic"/>
        <a:ea typeface="Century Gothic"/>
        <a:cs typeface="Century Gothic"/>
        <a:sym typeface="Century Gothic"/>
      </a:defRPr>
    </a:lvl8pPr>
    <a:lvl9pPr indent="3657600" defTabSz="457200">
      <a:defRPr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DEEE"/>
          </a:solidFill>
        </a:fill>
      </a:tcStyle>
    </a:wholeTbl>
    <a:band2H>
      <a:tcTxStyle b="def" i="def"/>
      <a:tcStyle>
        <a:tcBdr/>
        <a:fill>
          <a:solidFill>
            <a:srgbClr val="EAEFF7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9DD1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9DD1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9DD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7DBE1"/>
          </a:solidFill>
        </a:fill>
      </a:tcStyle>
    </a:wholeTbl>
    <a:band2H>
      <a:tcTxStyle b="def" i="def"/>
      <a:tcStyle>
        <a:tcBdr/>
        <a:fill>
          <a:solidFill>
            <a:srgbClr val="ECEEF1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F8FA9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F8FA9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F8FA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DBDF"/>
          </a:solidFill>
        </a:fill>
      </a:tcStyle>
    </a:wholeTbl>
    <a:band2H>
      <a:tcTxStyle b="def" i="def"/>
      <a:tcStyle>
        <a:tcBdr/>
        <a:fill>
          <a:solidFill>
            <a:srgbClr val="EFEEF0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D90A0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D90A0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D90A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29DD1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29DD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0" name="Shape 8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 descr="C0-HD-BT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>
            <p:ph type="title"/>
          </p:nvPr>
        </p:nvSpPr>
        <p:spPr>
          <a:xfrm>
            <a:off x="1371600" y="88905"/>
            <a:ext cx="9448800" cy="3539597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371600" y="3632201"/>
            <a:ext cx="9448800" cy="24003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Click to edit Master subtitle style</a:t>
            </a:r>
          </a:p>
        </p:txBody>
      </p:sp>
      <p:sp>
        <p:nvSpPr>
          <p:cNvPr id="10" name="Shape 10"/>
          <p:cNvSpPr/>
          <p:nvPr>
            <p:ph type="sldNum" sz="quarter" idx="2"/>
          </p:nvPr>
        </p:nvSpPr>
        <p:spPr>
          <a:xfrm>
            <a:off x="8077200" y="1491508"/>
            <a:ext cx="2743200" cy="2438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685776" y="4697360"/>
            <a:ext cx="10822035" cy="819356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685800" y="5516714"/>
            <a:ext cx="10820400" cy="70197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2.png" descr="C0-HD-BT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>
            <p:ph type="title"/>
          </p:nvPr>
        </p:nvSpPr>
        <p:spPr>
          <a:xfrm>
            <a:off x="685800" y="709963"/>
            <a:ext cx="10820400" cy="2889605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1024467" y="3599567"/>
            <a:ext cx="10130516" cy="1098199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xfrm>
            <a:off x="10862451" y="441642"/>
            <a:ext cx="643749" cy="2438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2.png" descr="C0-HD-BT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>
            <p:ph type="title"/>
          </p:nvPr>
        </p:nvSpPr>
        <p:spPr>
          <a:xfrm>
            <a:off x="1024467" y="746005"/>
            <a:ext cx="10151534" cy="2619551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1303864" y="3365555"/>
            <a:ext cx="9592738" cy="215894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xfrm>
            <a:off x="10862451" y="441642"/>
            <a:ext cx="643749" cy="2438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55" name="Shape 55"/>
          <p:cNvSpPr/>
          <p:nvPr/>
        </p:nvSpPr>
        <p:spPr>
          <a:xfrm>
            <a:off x="476250" y="557818"/>
            <a:ext cx="609600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cap="all" sz="8000">
                <a:solidFill>
                  <a:srgbClr val="FFFFF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800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56" name="Shape 56"/>
          <p:cNvSpPr/>
          <p:nvPr/>
        </p:nvSpPr>
        <p:spPr>
          <a:xfrm>
            <a:off x="10984230" y="2325657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8000">
                <a:solidFill>
                  <a:srgbClr val="FFFFFF"/>
                </a:solidFill>
              </a:rPr>
              <a:t>”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2.png" descr="C0-HD-BT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>
            <p:ph type="title"/>
          </p:nvPr>
        </p:nvSpPr>
        <p:spPr>
          <a:xfrm>
            <a:off x="1024495" y="0"/>
            <a:ext cx="10146187" cy="3636537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1024467" y="3648314"/>
            <a:ext cx="10144654" cy="271438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xfrm>
            <a:off x="10862451" y="441642"/>
            <a:ext cx="643749" cy="2438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2895600" y="720087"/>
            <a:ext cx="8610600" cy="138769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685800" y="2107777"/>
            <a:ext cx="3456433" cy="71162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SzTx/>
              <a:buFontTx/>
              <a:buNone/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xfrm>
            <a:off x="2895600" y="105507"/>
            <a:ext cx="8610600" cy="2608386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xfrm>
            <a:off x="688617" y="2713892"/>
            <a:ext cx="3451583" cy="21598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SzTx/>
              <a:buFontTx/>
              <a:buNone/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2895600" y="627214"/>
            <a:ext cx="8610600" cy="1567346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685800" y="2194559"/>
            <a:ext cx="10820400" cy="466344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Click to edit Master text styles</a:t>
            </a:r>
            <a:endParaRPr sz="2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Second level</a:t>
            </a:r>
            <a:endParaRPr sz="2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Third level</a:t>
            </a:r>
            <a:endParaRPr sz="2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Fourth level</a:t>
            </a:r>
            <a:endParaRPr sz="2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2.png" descr="C0-HD-BT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>
            <p:ph type="title"/>
          </p:nvPr>
        </p:nvSpPr>
        <p:spPr>
          <a:xfrm>
            <a:off x="9448800" y="0"/>
            <a:ext cx="2057400" cy="5393266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>
            <a:off x="1024465" y="745067"/>
            <a:ext cx="8204202" cy="561763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Click to edit Master text styles</a:t>
            </a:r>
            <a:endParaRPr sz="2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Second level</a:t>
            </a:r>
            <a:endParaRPr sz="2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Third level</a:t>
            </a:r>
            <a:endParaRPr sz="2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Fourth level</a:t>
            </a:r>
            <a:endParaRPr sz="2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xfrm>
            <a:off x="10862451" y="441642"/>
            <a:ext cx="643749" cy="2438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Click to edit Master text styles</a:t>
            </a:r>
            <a:endParaRPr sz="2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Second level</a:t>
            </a:r>
            <a:endParaRPr sz="2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Third level</a:t>
            </a:r>
            <a:endParaRPr sz="2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Fourth level</a:t>
            </a:r>
            <a:endParaRPr sz="2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2.png" descr="C0-HD-BT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>
            <p:ph type="title"/>
          </p:nvPr>
        </p:nvSpPr>
        <p:spPr>
          <a:xfrm>
            <a:off x="685800" y="0"/>
            <a:ext cx="10820400" cy="3555468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1024467" y="3641725"/>
            <a:ext cx="10490201" cy="2670175"/>
          </a:xfrm>
          <a:prstGeom prst="rect">
            <a:avLst/>
          </a:prstGeom>
        </p:spPr>
        <p:txBody>
          <a:bodyPr/>
          <a:lstStyle>
            <a:lvl1pPr marL="0" indent="0" algn="r">
              <a:buSzTx/>
              <a:buFont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xfrm>
            <a:off x="10862451" y="441642"/>
            <a:ext cx="643749" cy="2438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2895600" y="627214"/>
            <a:ext cx="8610600" cy="1567346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685800" y="2194559"/>
            <a:ext cx="5334000" cy="466344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Click to edit Master text styles</a:t>
            </a:r>
            <a:endParaRPr sz="2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Second level</a:t>
            </a:r>
            <a:endParaRPr sz="2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Third level</a:t>
            </a:r>
            <a:endParaRPr sz="2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Fourth level</a:t>
            </a:r>
            <a:endParaRPr sz="2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2895600" y="723107"/>
            <a:ext cx="8610600" cy="1373186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914409" y="2096292"/>
            <a:ext cx="5079992" cy="91142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685800" y="0"/>
            <a:ext cx="4114800" cy="3124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4995581" y="107443"/>
            <a:ext cx="6510619" cy="6750557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Click to edit Master text styles</a:t>
            </a:r>
            <a:endParaRPr sz="2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Second level</a:t>
            </a:r>
            <a:endParaRPr sz="2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Third level</a:t>
            </a:r>
            <a:endParaRPr sz="2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Fourth level</a:t>
            </a:r>
            <a:endParaRPr sz="2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685800" y="1524000"/>
            <a:ext cx="6873241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685800" y="3124199"/>
            <a:ext cx="6873241" cy="309448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C0-HD-TO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2895600" y="627213"/>
            <a:ext cx="8610600" cy="1567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685800" y="2194560"/>
            <a:ext cx="10820400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Click to edit Master text styles</a:t>
            </a:r>
            <a:endParaRPr sz="2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Second level</a:t>
            </a:r>
            <a:endParaRPr sz="2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Third level</a:t>
            </a:r>
            <a:endParaRPr sz="2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Fourth level</a:t>
            </a:r>
            <a:endParaRPr sz="2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8763000" y="441642"/>
            <a:ext cx="2743200" cy="2438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spd="med" advClick="1"/>
  <p:txStyles>
    <p:titleStyle>
      <a:lvl1pPr algn="r">
        <a:lnSpc>
          <a:spcPct val="90000"/>
        </a:lnSpc>
        <a:defRPr cap="all" sz="40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1pPr>
      <a:lvl2pPr algn="r">
        <a:lnSpc>
          <a:spcPct val="90000"/>
        </a:lnSpc>
        <a:defRPr cap="all" sz="40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2pPr>
      <a:lvl3pPr algn="r">
        <a:lnSpc>
          <a:spcPct val="90000"/>
        </a:lnSpc>
        <a:defRPr cap="all" sz="40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3pPr>
      <a:lvl4pPr algn="r">
        <a:lnSpc>
          <a:spcPct val="90000"/>
        </a:lnSpc>
        <a:defRPr cap="all" sz="40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4pPr>
      <a:lvl5pPr algn="r">
        <a:lnSpc>
          <a:spcPct val="90000"/>
        </a:lnSpc>
        <a:defRPr cap="all" sz="40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5pPr>
      <a:lvl6pPr algn="r">
        <a:lnSpc>
          <a:spcPct val="90000"/>
        </a:lnSpc>
        <a:defRPr cap="all" sz="40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6pPr>
      <a:lvl7pPr algn="r">
        <a:lnSpc>
          <a:spcPct val="90000"/>
        </a:lnSpc>
        <a:defRPr cap="all" sz="40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7pPr>
      <a:lvl8pPr algn="r">
        <a:lnSpc>
          <a:spcPct val="90000"/>
        </a:lnSpc>
        <a:defRPr cap="all" sz="40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8pPr>
      <a:lvl9pPr algn="r">
        <a:lnSpc>
          <a:spcPct val="90000"/>
        </a:lnSpc>
        <a:defRPr cap="all" sz="40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2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1pPr>
      <a:lvl2pPr marL="708659" indent="-251459">
        <a:lnSpc>
          <a:spcPct val="90000"/>
        </a:lnSpc>
        <a:spcBef>
          <a:spcPts val="1000"/>
        </a:spcBef>
        <a:buSzPct val="100000"/>
        <a:buFont typeface="Arial"/>
        <a:buChar char="•"/>
        <a:defRPr sz="22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2pPr>
      <a:lvl3pPr marL="1193800" indent="-279400">
        <a:lnSpc>
          <a:spcPct val="90000"/>
        </a:lnSpc>
        <a:spcBef>
          <a:spcPts val="1000"/>
        </a:spcBef>
        <a:buSzPct val="100000"/>
        <a:buFont typeface="Arial"/>
        <a:buChar char="•"/>
        <a:defRPr sz="22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3pPr>
      <a:lvl4pPr marL="1685925" indent="-314325">
        <a:lnSpc>
          <a:spcPct val="90000"/>
        </a:lnSpc>
        <a:spcBef>
          <a:spcPts val="1000"/>
        </a:spcBef>
        <a:buSzPct val="100000"/>
        <a:buFont typeface="Arial"/>
        <a:buChar char="•"/>
        <a:defRPr sz="22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4pPr>
      <a:lvl5pPr marL="2143125" indent="-314325">
        <a:lnSpc>
          <a:spcPct val="90000"/>
        </a:lnSpc>
        <a:spcBef>
          <a:spcPts val="1000"/>
        </a:spcBef>
        <a:buSzPct val="100000"/>
        <a:buFont typeface="Arial"/>
        <a:buChar char="•"/>
        <a:defRPr sz="22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5pPr>
      <a:lvl6pPr marL="2600325" indent="-314325">
        <a:lnSpc>
          <a:spcPct val="90000"/>
        </a:lnSpc>
        <a:spcBef>
          <a:spcPts val="1000"/>
        </a:spcBef>
        <a:buSzPct val="100000"/>
        <a:buFont typeface="Arial"/>
        <a:buChar char="•"/>
        <a:defRPr sz="22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6pPr>
      <a:lvl7pPr marL="3057525" indent="-314325">
        <a:lnSpc>
          <a:spcPct val="90000"/>
        </a:lnSpc>
        <a:spcBef>
          <a:spcPts val="1000"/>
        </a:spcBef>
        <a:buSzPct val="100000"/>
        <a:buFont typeface="Arial"/>
        <a:buChar char="•"/>
        <a:defRPr sz="22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7pPr>
      <a:lvl8pPr marL="3514725" indent="-314325">
        <a:lnSpc>
          <a:spcPct val="90000"/>
        </a:lnSpc>
        <a:spcBef>
          <a:spcPts val="1000"/>
        </a:spcBef>
        <a:buSzPct val="100000"/>
        <a:buFont typeface="Arial"/>
        <a:buChar char="•"/>
        <a:defRPr sz="22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8pPr>
      <a:lvl9pPr marL="3971925" indent="-314325">
        <a:lnSpc>
          <a:spcPct val="90000"/>
        </a:lnSpc>
        <a:spcBef>
          <a:spcPts val="1000"/>
        </a:spcBef>
        <a:buSzPct val="100000"/>
        <a:buFont typeface="Arial"/>
        <a:buChar char="•"/>
        <a:defRPr sz="22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2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4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6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8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60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2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4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6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371600" y="1803405"/>
            <a:ext cx="9448800" cy="1825097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000">
                <a:solidFill>
                  <a:srgbClr val="FFFFFF"/>
                </a:solidFill>
              </a:rPr>
              <a:t>Light PAINTING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1371600" y="3632201"/>
            <a:ext cx="9448800" cy="6858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By: Skye Tomkins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2895599" y="761998"/>
            <a:ext cx="8610601" cy="1303868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FFFFFF"/>
                </a:solidFill>
              </a:rPr>
              <a:t>jan leonardo wöllert’s photography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685799" y="2202079"/>
            <a:ext cx="3456434" cy="61732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87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063" y="2897435"/>
            <a:ext cx="3459296" cy="3300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62679" y="2897434"/>
            <a:ext cx="3426246" cy="3300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5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64347" y="2897436"/>
            <a:ext cx="3411099" cy="3300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FFFFFF"/>
                </a:solidFill>
              </a:rPr>
              <a:t>Details about the photogrApher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xfrm>
            <a:off x="685799" y="2194559"/>
            <a:ext cx="7852272" cy="402412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72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Jan Leonardo is a self-taught photographer.</a:t>
            </a:r>
            <a:endParaRPr sz="2000">
              <a:solidFill>
                <a:srgbClr val="FFFFFF"/>
              </a:solidFill>
            </a:endParaRPr>
          </a:p>
          <a:p>
            <a:pPr lvl="0" marL="0" indent="0">
              <a:lnSpc>
                <a:spcPct val="72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</a:endParaRPr>
          </a:p>
          <a:p>
            <a:pPr lvl="0">
              <a:lnSpc>
                <a:spcPct val="72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Grew up in Worpswede, Germany.  </a:t>
            </a:r>
            <a:endParaRPr sz="2000">
              <a:solidFill>
                <a:srgbClr val="FFFFFF"/>
              </a:solidFill>
            </a:endParaRPr>
          </a:p>
          <a:p>
            <a:pPr lvl="0" marL="0" indent="0">
              <a:lnSpc>
                <a:spcPct val="72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</a:endParaRPr>
          </a:p>
          <a:p>
            <a:pPr lvl="0">
              <a:lnSpc>
                <a:spcPct val="72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He started with landscape light photography in 2005 &amp;                                   LAPP in 2007. </a:t>
            </a:r>
            <a:endParaRPr sz="2000">
              <a:solidFill>
                <a:srgbClr val="FFFFFF"/>
              </a:solidFill>
            </a:endParaRPr>
          </a:p>
          <a:p>
            <a:pPr lvl="0">
              <a:lnSpc>
                <a:spcPct val="72000"/>
              </a:lnSpc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</a:endParaRPr>
          </a:p>
          <a:p>
            <a:pPr lvl="0">
              <a:lnSpc>
                <a:spcPct val="72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He has numerous awards &amp; published works.</a:t>
            </a:r>
            <a:endParaRPr sz="2000">
              <a:solidFill>
                <a:srgbClr val="FFFFFF"/>
              </a:solidFill>
            </a:endParaRPr>
          </a:p>
          <a:p>
            <a:pPr lvl="0" marL="0" indent="0">
              <a:lnSpc>
                <a:spcPct val="72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</a:endParaRPr>
          </a:p>
          <a:p>
            <a:pPr lvl="0">
              <a:lnSpc>
                <a:spcPct val="72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His favorite camera is the Sony A7R, together with Sony FE 35 mm F1.4ZA or Carl Zeiss Distagon T 2.8/15 with a Nikon to Sony adapter Lenses</a:t>
            </a:r>
          </a:p>
        </p:txBody>
      </p:sp>
      <p:pic>
        <p:nvPicPr>
          <p:cNvPr id="93" name="image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03326" y="2214390"/>
            <a:ext cx="2478795" cy="4109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FFFFFF"/>
                </a:solidFill>
              </a:rPr>
              <a:t>Details about the photography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685799" y="2194560"/>
            <a:ext cx="10165816" cy="40241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He uses Sony A7R, together with Sony FE 35 mm F1.4ZA or Carl Zeiss Distagon T 2.8/15 with a Nikon to Sony adapter Lens.</a:t>
            </a:r>
            <a:endParaRPr sz="2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He uses a long pole that has fire works on the end. He spins the pole around in choreographed movements to capture his images. </a:t>
            </a:r>
            <a:endParaRPr sz="2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He uses time exposures to fix them on film. He likes exposures because he uses time as his stage to make art with light.</a:t>
            </a:r>
            <a:endParaRPr sz="2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He uses pyrotechnics or LED lamps for his medium.</a:t>
            </a:r>
            <a:endParaRPr sz="2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He does not digitally refinish his photos. He wants them to be authentic.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FFFFFF"/>
                </a:solidFill>
              </a:rPr>
              <a:t>Details about the process</a:t>
            </a:r>
          </a:p>
        </p:txBody>
      </p:sp>
      <p:sp>
        <p:nvSpPr>
          <p:cNvPr id="99" name="Shape 99"/>
          <p:cNvSpPr/>
          <p:nvPr/>
        </p:nvSpPr>
        <p:spPr>
          <a:xfrm>
            <a:off x="969484" y="2060154"/>
            <a:ext cx="10311788" cy="374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17500" indent="-317500">
              <a:buSzPct val="100000"/>
              <a:buFont typeface="Arial"/>
              <a:buChar char="•"/>
            </a:pPr>
            <a:r>
              <a:rPr sz="2000">
                <a:solidFill>
                  <a:srgbClr val="FFFFFF"/>
                </a:solidFill>
              </a:rPr>
              <a:t>He travels through Europe looking for places he can set off his fireworks.</a:t>
            </a:r>
            <a:endParaRPr>
              <a:solidFill>
                <a:srgbClr val="FFFFFF"/>
              </a:solidFill>
            </a:endParaRPr>
          </a:p>
          <a:p>
            <a:pPr lvl="0"/>
            <a:endParaRPr sz="2000">
              <a:solidFill>
                <a:srgbClr val="FFFFFF"/>
              </a:solidFill>
            </a:endParaRPr>
          </a:p>
          <a:p>
            <a:pPr lvl="0" marL="317500" indent="-317500">
              <a:buSzPct val="100000"/>
              <a:buFont typeface="Arial"/>
              <a:buChar char="•"/>
            </a:pPr>
            <a:r>
              <a:rPr sz="2000">
                <a:solidFill>
                  <a:srgbClr val="FFFFFF"/>
                </a:solidFill>
              </a:rPr>
              <a:t>He works exclusively at night.</a:t>
            </a:r>
            <a:endParaRPr>
              <a:solidFill>
                <a:srgbClr val="FFFFFF"/>
              </a:solidFill>
            </a:endParaRPr>
          </a:p>
          <a:p>
            <a:pPr lvl="0"/>
            <a:endParaRPr sz="2000">
              <a:solidFill>
                <a:srgbClr val="FFFFFF"/>
              </a:solidFill>
            </a:endParaRPr>
          </a:p>
          <a:p>
            <a:pPr lvl="0" marL="317500" indent="-317500">
              <a:buSzPct val="100000"/>
              <a:buFont typeface="Arial"/>
              <a:buChar char="•"/>
            </a:pPr>
            <a:r>
              <a:rPr sz="2000">
                <a:solidFill>
                  <a:srgbClr val="FFFFFF"/>
                </a:solidFill>
              </a:rPr>
              <a:t>He has to pay attention to reflective surfaces when choosing his location. </a:t>
            </a:r>
            <a:endParaRPr>
              <a:solidFill>
                <a:srgbClr val="FFFFFF"/>
              </a:solidFill>
            </a:endParaRPr>
          </a:p>
          <a:p>
            <a:pPr lvl="0"/>
            <a:endParaRPr sz="2000">
              <a:solidFill>
                <a:srgbClr val="FFFFFF"/>
              </a:solidFill>
            </a:endParaRPr>
          </a:p>
          <a:p>
            <a:pPr lvl="0" marL="317500" indent="-317500">
              <a:buSzPct val="100000"/>
              <a:buFont typeface="Arial"/>
              <a:buChar char="•"/>
            </a:pPr>
            <a:r>
              <a:rPr sz="2000">
                <a:solidFill>
                  <a:srgbClr val="FFFFFF"/>
                </a:solidFill>
              </a:rPr>
              <a:t>He uses bright torches from Led Lenser (Led Lenser X21R.2), with a special Advanced Focus System.</a:t>
            </a:r>
            <a:endParaRPr>
              <a:solidFill>
                <a:srgbClr val="FFFFFF"/>
              </a:solidFill>
            </a:endParaRPr>
          </a:p>
          <a:p>
            <a:pPr lvl="0"/>
            <a:endParaRPr sz="2000">
              <a:solidFill>
                <a:srgbClr val="FFFFFF"/>
              </a:solidFill>
            </a:endParaRPr>
          </a:p>
          <a:p>
            <a:pPr lvl="0" marL="317500" indent="-317500">
              <a:buSzPct val="100000"/>
              <a:buFont typeface="Arial"/>
              <a:buChar char="•"/>
            </a:pPr>
            <a:r>
              <a:rPr sz="2000">
                <a:solidFill>
                  <a:srgbClr val="FFFFFF"/>
                </a:solidFill>
              </a:rPr>
              <a:t>The Sony A7R he uses has the best Live-View for being able to focus at night. This camera, plus the Led Lenser torch and a View Finder allows for him to perfect his focusing.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FFFFFF"/>
                </a:solidFill>
              </a:rPr>
              <a:t>Thoughts on the work of </a:t>
            </a:r>
            <a:br>
              <a:rPr cap="all" sz="4000">
                <a:solidFill>
                  <a:srgbClr val="FFFFFF"/>
                </a:solidFill>
              </a:rPr>
            </a:br>
            <a:r>
              <a:rPr cap="all" sz="4000">
                <a:solidFill>
                  <a:srgbClr val="FFFFFF"/>
                </a:solidFill>
              </a:rPr>
              <a:t>jan leonardo wöllert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1240313" y="2348795"/>
            <a:ext cx="9188069" cy="290624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His work is very creative. It is bright and choreographed in a unique way. I like the use of fireworks because it symbolizes power. It’s amazing that he has no formal training when it comes to photography, yet he has made a name for himself by being one of the most well renowned light photographers. He brings light to dark places, which helps to bring new meaning to the images he creates. </a:t>
            </a:r>
          </a:p>
        </p:txBody>
      </p:sp>
      <p:pic>
        <p:nvPicPr>
          <p:cNvPr id="103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88709" y="4569488"/>
            <a:ext cx="3263322" cy="1902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7768" y="4569488"/>
            <a:ext cx="4133161" cy="2066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9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1690" y="4569488"/>
            <a:ext cx="3102977" cy="2066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2895600" y="764373"/>
            <a:ext cx="8610600" cy="623753"/>
          </a:xfrm>
          <a:prstGeom prst="rect">
            <a:avLst/>
          </a:prstGeom>
        </p:spPr>
        <p:txBody>
          <a:bodyPr/>
          <a:lstStyle>
            <a:lvl1pPr defTabSz="859536">
              <a:defRPr sz="3384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384">
                <a:solidFill>
                  <a:srgbClr val="FFFFFF"/>
                </a:solidFill>
              </a:rPr>
              <a:t>Additional light painting</a:t>
            </a:r>
          </a:p>
        </p:txBody>
      </p:sp>
      <p:pic>
        <p:nvPicPr>
          <p:cNvPr id="108" name="image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353" y="2104221"/>
            <a:ext cx="5744033" cy="3820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1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0139" y="2093204"/>
            <a:ext cx="5832876" cy="3892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629DD1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629DD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629DD1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629DD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