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15" r:id="rId1"/>
  </p:sldMasterIdLst>
  <p:sldIdLst>
    <p:sldId id="256" r:id="rId2"/>
    <p:sldId id="257" r:id="rId3"/>
    <p:sldId id="259" r:id="rId4"/>
    <p:sldId id="25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3" d="100"/>
          <a:sy n="83" d="100"/>
        </p:scale>
        <p:origin x="-179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6C2FDC4-18D3-BE43-8B34-FC9434EFB51A}" type="datetimeFigureOut">
              <a:rPr lang="en-US" smtClean="0"/>
              <a:t>5/24/16</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lgn="r"/>
            <a:fld id="{F7886C9C-DC18-4195-8FD5-A50AA931D419}" type="slidenum">
              <a:rPr lang="en-US" smtClean="0"/>
              <a:pPr algn="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C2FDC4-18D3-BE43-8B34-FC9434EFB51A}" type="datetimeFigureOut">
              <a:rPr lang="en-US" smtClean="0"/>
              <a:t>5/24/16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619250-DE70-054F-947B-2007E70F1EF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6C2FDC4-18D3-BE43-8B34-FC9434EFB51A}" type="datetimeFigureOut">
              <a:rPr lang="en-US" smtClean="0"/>
              <a:t>5/24/16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D4619250-DE70-054F-947B-2007E70F1EF8}"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C2FDC4-18D3-BE43-8B34-FC9434EFB51A}" type="datetimeFigureOut">
              <a:rPr lang="en-US" smtClean="0"/>
              <a:t>5/24/16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4619250-DE70-054F-947B-2007E70F1EF8}"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6C2FDC4-18D3-BE43-8B34-FC9434EFB51A}" type="datetimeFigureOut">
              <a:rPr lang="en-US" smtClean="0"/>
              <a:t>5/24/16</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4619250-DE70-054F-947B-2007E70F1EF8}"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6C2FDC4-18D3-BE43-8B34-FC9434EFB51A}" type="datetimeFigureOut">
              <a:rPr lang="en-US" smtClean="0"/>
              <a:t>5/24/16</a:t>
            </a:fld>
            <a:endParaRPr lang="en-US" dirty="0"/>
          </a:p>
        </p:txBody>
      </p:sp>
      <p:sp>
        <p:nvSpPr>
          <p:cNvPr id="10" name="Slide Number Placeholder 9"/>
          <p:cNvSpPr>
            <a:spLocks noGrp="1"/>
          </p:cNvSpPr>
          <p:nvPr>
            <p:ph type="sldNum" sz="quarter" idx="16"/>
          </p:nvPr>
        </p:nvSpPr>
        <p:spPr/>
        <p:txBody>
          <a:bodyPr rtlCol="0"/>
          <a:lstStyle/>
          <a:p>
            <a:fld id="{D4619250-DE70-054F-947B-2007E70F1EF8}"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6C2FDC4-18D3-BE43-8B34-FC9434EFB51A}" type="datetimeFigureOut">
              <a:rPr lang="en-US" smtClean="0"/>
              <a:t>5/24/16</a:t>
            </a:fld>
            <a:endParaRPr lang="en-US" dirty="0"/>
          </a:p>
        </p:txBody>
      </p:sp>
      <p:sp>
        <p:nvSpPr>
          <p:cNvPr id="12" name="Slide Number Placeholder 11"/>
          <p:cNvSpPr>
            <a:spLocks noGrp="1"/>
          </p:cNvSpPr>
          <p:nvPr>
            <p:ph type="sldNum" sz="quarter" idx="16"/>
          </p:nvPr>
        </p:nvSpPr>
        <p:spPr/>
        <p:txBody>
          <a:bodyPr rtlCol="0"/>
          <a:lstStyle/>
          <a:p>
            <a:fld id="{D4619250-DE70-054F-947B-2007E70F1EF8}"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C2FDC4-18D3-BE43-8B34-FC9434EFB51A}" type="datetimeFigureOut">
              <a:rPr lang="en-US" smtClean="0"/>
              <a:t>5/24/16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4619250-DE70-054F-947B-2007E70F1EF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2FDC4-18D3-BE43-8B34-FC9434EFB51A}" type="datetimeFigureOut">
              <a:rPr lang="en-US" smtClean="0"/>
              <a:t>5/24/16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4619250-DE70-054F-947B-2007E70F1EF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C2FDC4-18D3-BE43-8B34-FC9434EFB51A}" type="datetimeFigureOut">
              <a:rPr lang="en-US" smtClean="0"/>
              <a:t>5/24/16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4619250-DE70-054F-947B-2007E70F1EF8}"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46C2FDC4-18D3-BE43-8B34-FC9434EFB51A}" type="datetimeFigureOut">
              <a:rPr lang="en-US" smtClean="0"/>
              <a:t>5/24/16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4619250-DE70-054F-947B-2007E70F1EF8}"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6C2FDC4-18D3-BE43-8B34-FC9434EFB51A}" type="datetimeFigureOut">
              <a:rPr lang="en-US" smtClean="0"/>
              <a:t>5/24/16</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4619250-DE70-054F-947B-2007E70F1EF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3"/>
          </a:lnRef>
          <a:fillRef idx="1">
            <a:schemeClr val="lt1"/>
          </a:fillRef>
          <a:effectRef idx="0">
            <a:schemeClr val="accent3"/>
          </a:effectRef>
          <a:fontRef idx="minor">
            <a:schemeClr val="dk1"/>
          </a:fontRef>
        </p:style>
        <p:txBody>
          <a:bodyPr/>
          <a:lstStyle/>
          <a:p>
            <a:r>
              <a:rPr lang="en-US" dirty="0" smtClean="0"/>
              <a:t>The north Carolina bathroom bill </a:t>
            </a:r>
            <a:endParaRPr lang="en-US" dirty="0"/>
          </a:p>
        </p:txBody>
      </p:sp>
      <p:sp>
        <p:nvSpPr>
          <p:cNvPr id="3" name="Subtitle 2"/>
          <p:cNvSpPr>
            <a:spLocks noGrp="1"/>
          </p:cNvSpPr>
          <p:nvPr>
            <p:ph type="subTitle" idx="1"/>
          </p:nvPr>
        </p:nvSpPr>
        <p:spPr/>
        <p:txBody>
          <a:bodyPr/>
          <a:lstStyle/>
          <a:p>
            <a:r>
              <a:rPr lang="en-US" dirty="0" smtClean="0"/>
              <a:t>By: Lindsey </a:t>
            </a:r>
            <a:r>
              <a:rPr lang="en-US" dirty="0" smtClean="0"/>
              <a:t>Wilcher</a:t>
            </a:r>
            <a:r>
              <a:rPr lang="en-US" dirty="0" smtClean="0"/>
              <a:t> A1 </a:t>
            </a:r>
            <a:endParaRPr lang="en-US" dirty="0"/>
          </a:p>
        </p:txBody>
      </p:sp>
    </p:spTree>
    <p:extLst>
      <p:ext uri="{BB962C8B-B14F-4D97-AF65-F5344CB8AC3E}">
        <p14:creationId xmlns:p14="http://schemas.microsoft.com/office/powerpoint/2010/main" val="1056785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sz="quarter" idx="1"/>
          </p:nvPr>
        </p:nvSpPr>
        <p:spPr>
          <a:xfrm>
            <a:off x="612648" y="1600199"/>
            <a:ext cx="7374247" cy="4947985"/>
          </a:xfrm>
        </p:spPr>
        <p:txBody>
          <a:bodyPr>
            <a:normAutofit/>
          </a:bodyPr>
          <a:lstStyle/>
          <a:p>
            <a:r>
              <a:rPr lang="en-US" sz="1200" dirty="0" smtClean="0">
                <a:latin typeface="Times New Roman"/>
                <a:cs typeface="Times New Roman"/>
              </a:rPr>
              <a:t>My article covers the how the new bathroom bill could trigger a health crisis among transgender youth. Its starts out with an example, of the many problems transgender face. Suicide, “Transgender youth whose parents reject their gender identity are 13 times more likely to attempt suicide than transgender kids who are supported by their parents(</a:t>
            </a:r>
            <a:r>
              <a:rPr lang="en-US" sz="1200" dirty="0" smtClean="0">
                <a:latin typeface="Times New Roman"/>
                <a:cs typeface="Times New Roman"/>
              </a:rPr>
              <a:t>Shoshana</a:t>
            </a:r>
            <a:r>
              <a:rPr lang="en-US" sz="1200" dirty="0" smtClean="0">
                <a:latin typeface="Times New Roman"/>
                <a:cs typeface="Times New Roman"/>
              </a:rPr>
              <a:t> Goldberg and Andrew Reynolds)”. Such as Blake </a:t>
            </a:r>
            <a:r>
              <a:rPr lang="en-US" sz="1200" dirty="0" smtClean="0">
                <a:latin typeface="Times New Roman"/>
                <a:cs typeface="Times New Roman"/>
              </a:rPr>
              <a:t>Brockington</a:t>
            </a:r>
            <a:r>
              <a:rPr lang="en-US" sz="1200" dirty="0" smtClean="0">
                <a:latin typeface="Times New Roman"/>
                <a:cs typeface="Times New Roman"/>
              </a:rPr>
              <a:t> who came out to his parents, who in return sent him to foster care. In less than a year later, </a:t>
            </a:r>
            <a:r>
              <a:rPr lang="en-US" sz="1200" dirty="0" smtClean="0">
                <a:latin typeface="Times New Roman"/>
                <a:cs typeface="Times New Roman"/>
              </a:rPr>
              <a:t>Brockintion</a:t>
            </a:r>
            <a:r>
              <a:rPr lang="en-US" sz="1200" dirty="0" smtClean="0">
                <a:latin typeface="Times New Roman"/>
                <a:cs typeface="Times New Roman"/>
              </a:rPr>
              <a:t> had committed suicide. They then move on to list the potential public health impact of these bathroom bills. Bathrooms can be unsafe for transgender and gender-nonconforming people regardless. In GLSEN’s National School Climate Survey of LGBT middle and high school students. States that 63 percent of transgender youth avoid bathrooms in school because. They feel unsafe, 2 percent avoided locker rooms in comparison to 40 percent of their </a:t>
            </a:r>
            <a:r>
              <a:rPr lang="en-US" sz="1200" dirty="0" smtClean="0">
                <a:latin typeface="Times New Roman"/>
                <a:cs typeface="Times New Roman"/>
              </a:rPr>
              <a:t>cisgendered</a:t>
            </a:r>
            <a:r>
              <a:rPr lang="en-US" sz="1200" dirty="0" smtClean="0">
                <a:latin typeface="Times New Roman"/>
                <a:cs typeface="Times New Roman"/>
              </a:rPr>
              <a:t> peers. It is understandable from and survey in D.C alone, found in 93 of transgender/ non-conforming adults 68 percent had been verbally harassed and 9 percent. Had either faced some type of physical assault or violence in a gender- segregated restroom. The result of avoiding the bathroom caused 4 percent to have some kind of heath problem (such as a urinary tract or kidney infection). It further explains that if </a:t>
            </a:r>
            <a:r>
              <a:rPr lang="en-US" sz="1200" b="1" dirty="0" smtClean="0">
                <a:latin typeface="Times New Roman"/>
                <a:cs typeface="Times New Roman"/>
              </a:rPr>
              <a:t>these bills are overturned</a:t>
            </a:r>
            <a:r>
              <a:rPr lang="en-US" sz="1200" dirty="0" smtClean="0">
                <a:latin typeface="Times New Roman"/>
                <a:cs typeface="Times New Roman"/>
              </a:rPr>
              <a:t>, there affect on public health is still prevalent. </a:t>
            </a:r>
            <a:r>
              <a:rPr lang="en-US" sz="1200" b="1" dirty="0" smtClean="0">
                <a:latin typeface="Times New Roman"/>
                <a:cs typeface="Times New Roman"/>
              </a:rPr>
              <a:t>These bills tend to stir negative opinions and negative attention</a:t>
            </a:r>
            <a:r>
              <a:rPr lang="en-US" sz="1200" dirty="0" smtClean="0">
                <a:latin typeface="Times New Roman"/>
                <a:cs typeface="Times New Roman"/>
              </a:rPr>
              <a:t>. That puts risks of increasing suicide and self-harm on already  insecure transgender adolescents. Recant medical studies by Mark </a:t>
            </a:r>
            <a:r>
              <a:rPr lang="en-US" sz="1200" dirty="0" smtClean="0">
                <a:latin typeface="Times New Roman"/>
                <a:cs typeface="Times New Roman"/>
              </a:rPr>
              <a:t>Hatzenbuehler</a:t>
            </a:r>
            <a:r>
              <a:rPr lang="en-US" sz="1200" dirty="0" smtClean="0">
                <a:latin typeface="Times New Roman"/>
                <a:cs typeface="Times New Roman"/>
              </a:rPr>
              <a:t>, Katherine Keyes, and Kristie </a:t>
            </a:r>
            <a:r>
              <a:rPr lang="en-US" sz="1200" dirty="0" smtClean="0">
                <a:latin typeface="Times New Roman"/>
                <a:cs typeface="Times New Roman"/>
              </a:rPr>
              <a:t>Seelman</a:t>
            </a:r>
            <a:r>
              <a:rPr lang="en-US" sz="1200" dirty="0" smtClean="0">
                <a:latin typeface="Times New Roman"/>
                <a:cs typeface="Times New Roman"/>
              </a:rPr>
              <a:t> show the relationship between stigmatizing laws and psychological harm. This </a:t>
            </a:r>
            <a:r>
              <a:rPr lang="en-US" sz="1200" b="1" dirty="0" smtClean="0">
                <a:latin typeface="Times New Roman"/>
                <a:cs typeface="Times New Roman"/>
              </a:rPr>
              <a:t>Anti-LGBT legislation portrays the message that you don</a:t>
            </a:r>
            <a:r>
              <a:rPr lang="uk-UA" sz="1200" b="1" dirty="0" smtClean="0">
                <a:latin typeface="Times New Roman"/>
                <a:cs typeface="Times New Roman"/>
              </a:rPr>
              <a:t>’</a:t>
            </a:r>
            <a:r>
              <a:rPr lang="en-US" sz="1200" b="1" dirty="0" smtClean="0">
                <a:latin typeface="Times New Roman"/>
                <a:cs typeface="Times New Roman"/>
              </a:rPr>
              <a:t>t belong here, you cant choose to express your identify. This triggers social rejection triggers depression, suicidal thoughts, and low self-esteem. </a:t>
            </a:r>
            <a:r>
              <a:rPr lang="en-US" sz="1200" dirty="0" smtClean="0">
                <a:latin typeface="Times New Roman"/>
                <a:cs typeface="Times New Roman"/>
              </a:rPr>
              <a:t>It then shares the consequences of being openly transgender/ gender non-conforming can be more severe. 78 percent of transgender adults were said to be harassed in k-12</a:t>
            </a:r>
            <a:r>
              <a:rPr lang="en-US" sz="1200" baseline="30000" dirty="0" smtClean="0">
                <a:latin typeface="Times New Roman"/>
                <a:cs typeface="Times New Roman"/>
              </a:rPr>
              <a:t>th</a:t>
            </a:r>
            <a:r>
              <a:rPr lang="en-US" sz="1200" dirty="0" smtClean="0">
                <a:latin typeface="Times New Roman"/>
                <a:cs typeface="Times New Roman"/>
              </a:rPr>
              <a:t> grade,12 percent were sexually assaulted in school. For transgender/ gender non-conforming people of color the rates are substantially higher. 9 percent left school because of harassment, they are also two to four times as likely to all other LGB youth. A population  already at risk to be verbally harassed, physically harassed or physically assaulted because of gender and gender expression. This article relates to our course concepts by the affect of legislation has on our nation and. Our rights to speak, and determine whether we agree with it.</a:t>
            </a:r>
            <a:endParaRPr lang="en-US" sz="1200" dirty="0">
              <a:latin typeface="Times New Roman"/>
              <a:cs typeface="Times New Roman"/>
            </a:endParaRPr>
          </a:p>
        </p:txBody>
      </p:sp>
    </p:spTree>
    <p:extLst>
      <p:ext uri="{BB962C8B-B14F-4D97-AF65-F5344CB8AC3E}">
        <p14:creationId xmlns:p14="http://schemas.microsoft.com/office/powerpoint/2010/main" val="29817080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context </a:t>
            </a:r>
            <a:endParaRPr lang="en-US" dirty="0"/>
          </a:p>
        </p:txBody>
      </p:sp>
      <p:sp>
        <p:nvSpPr>
          <p:cNvPr id="3" name="TextBox 2"/>
          <p:cNvSpPr txBox="1"/>
          <p:nvPr/>
        </p:nvSpPr>
        <p:spPr>
          <a:xfrm>
            <a:off x="609600" y="1759442"/>
            <a:ext cx="6336856" cy="3046988"/>
          </a:xfrm>
          <a:prstGeom prst="rect">
            <a:avLst/>
          </a:prstGeom>
          <a:noFill/>
        </p:spPr>
        <p:txBody>
          <a:bodyPr wrap="square" rtlCol="0">
            <a:spAutoFit/>
          </a:bodyPr>
          <a:lstStyle/>
          <a:p>
            <a:r>
              <a:rPr lang="en-US" sz="2400" dirty="0" smtClean="0"/>
              <a:t>This relates to my global context which is personal and cultural expression. By dwelling on the beliefs and values. The beliefs  are if you think transgender should be able to use restrooms. Corresponding to their gender or their gender identify.  The values may be if you are conservative, and you don</a:t>
            </a:r>
            <a:r>
              <a:rPr lang="uk-UA" sz="2400" dirty="0" smtClean="0"/>
              <a:t>’</a:t>
            </a:r>
            <a:r>
              <a:rPr lang="en-US" sz="2400" dirty="0" smtClean="0"/>
              <a:t>t in believe the  bathroom bill  </a:t>
            </a:r>
            <a:endParaRPr lang="en-US" sz="2400" dirty="0"/>
          </a:p>
        </p:txBody>
      </p:sp>
    </p:spTree>
    <p:extLst>
      <p:ext uri="{BB962C8B-B14F-4D97-AF65-F5344CB8AC3E}">
        <p14:creationId xmlns:p14="http://schemas.microsoft.com/office/powerpoint/2010/main" val="269883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cited/questions  </a:t>
            </a:r>
            <a:endParaRPr lang="en-US" dirty="0"/>
          </a:p>
        </p:txBody>
      </p:sp>
      <p:sp>
        <p:nvSpPr>
          <p:cNvPr id="3" name="Text Placeholder 2"/>
          <p:cNvSpPr>
            <a:spLocks noGrp="1"/>
          </p:cNvSpPr>
          <p:nvPr>
            <p:ph type="body" idx="2"/>
          </p:nvPr>
        </p:nvSpPr>
        <p:spPr>
          <a:xfrm>
            <a:off x="609600" y="1752600"/>
            <a:ext cx="2133600" cy="4419600"/>
          </a:xfrm>
        </p:spPr>
        <p:txBody>
          <a:bodyPr>
            <a:normAutofit fontScale="92500" lnSpcReduction="10000"/>
          </a:bodyPr>
          <a:lstStyle/>
          <a:p>
            <a:r>
              <a:rPr lang="en-US" sz="1600" dirty="0" smtClean="0"/>
              <a:t>Now that you know the health crisis that could trigger, do you think the bill should go thru? </a:t>
            </a:r>
          </a:p>
          <a:p>
            <a:r>
              <a:rPr lang="en-US" sz="1600" dirty="0" smtClean="0"/>
              <a:t>60 percent of transgender youth who had been denied access to school bathrooms have attempted suicide, why do you think that?  </a:t>
            </a:r>
          </a:p>
          <a:p>
            <a:r>
              <a:rPr lang="en-US" sz="1600" dirty="0" smtClean="0"/>
              <a:t>An approximate 63,335 transgender youth live in states that recently passed bills regarding transgender bathrooms, infer why they waited to make legislation for such a vast group of people?</a:t>
            </a:r>
            <a:endParaRPr lang="en-US" sz="1600" dirty="0"/>
          </a:p>
        </p:txBody>
      </p:sp>
      <p:sp>
        <p:nvSpPr>
          <p:cNvPr id="4" name="Content Placeholder 3"/>
          <p:cNvSpPr>
            <a:spLocks noGrp="1"/>
          </p:cNvSpPr>
          <p:nvPr>
            <p:ph sz="quarter" idx="1"/>
          </p:nvPr>
        </p:nvSpPr>
        <p:spPr>
          <a:xfrm>
            <a:off x="2743200" y="1752600"/>
            <a:ext cx="6400800" cy="4419600"/>
          </a:xfrm>
        </p:spPr>
        <p:txBody>
          <a:bodyPr>
            <a:normAutofit/>
          </a:bodyPr>
          <a:lstStyle/>
          <a:p>
            <a:r>
              <a:rPr lang="en-US" sz="2000" dirty="0" smtClean="0"/>
              <a:t>Shoshana</a:t>
            </a:r>
            <a:r>
              <a:rPr lang="en-US" sz="2000" dirty="0" smtClean="0"/>
              <a:t>, Goldberg and Andrew, </a:t>
            </a:r>
            <a:r>
              <a:rPr lang="en-US" sz="2000" dirty="0" smtClean="0"/>
              <a:t>Reyolds</a:t>
            </a:r>
            <a:r>
              <a:rPr lang="en-US" sz="2000" dirty="0" smtClean="0"/>
              <a:t>.”The North Carolina Bathroom</a:t>
            </a:r>
            <a:r>
              <a:rPr lang="is-IS" sz="2000" dirty="0" smtClean="0"/>
              <a:t>…</a:t>
            </a:r>
            <a:r>
              <a:rPr lang="en-US" sz="2000" dirty="0" smtClean="0"/>
              <a:t>”</a:t>
            </a:r>
            <a:r>
              <a:rPr lang="en-US" sz="2000" u="sng" dirty="0" smtClean="0"/>
              <a:t>The Washington Post. </a:t>
            </a:r>
            <a:r>
              <a:rPr lang="en-US" sz="2000" dirty="0" smtClean="0"/>
              <a:t>April 18, 2016:1-4. </a:t>
            </a:r>
          </a:p>
          <a:p>
            <a:r>
              <a:rPr lang="en-US" sz="2000" dirty="0" smtClean="0"/>
              <a:t>“STIGMATIZATION”</a:t>
            </a:r>
            <a:r>
              <a:rPr lang="en-US" sz="2000" u="sng" dirty="0" smtClean="0"/>
              <a:t>theodora.com.</a:t>
            </a:r>
            <a:r>
              <a:rPr lang="en-US" sz="2000" dirty="0" smtClean="0"/>
              <a:t>2011 </a:t>
            </a:r>
            <a:r>
              <a:rPr lang="en-US" sz="2000" dirty="0" smtClean="0"/>
              <a:t>ed</a:t>
            </a:r>
            <a:endParaRPr lang="en-US" sz="2000" dirty="0" smtClean="0"/>
          </a:p>
          <a:p>
            <a:endParaRPr lang="en-US" sz="2000" u="sng" dirty="0" smtClean="0"/>
          </a:p>
        </p:txBody>
      </p:sp>
    </p:spTree>
    <p:extLst>
      <p:ext uri="{BB962C8B-B14F-4D97-AF65-F5344CB8AC3E}">
        <p14:creationId xmlns:p14="http://schemas.microsoft.com/office/powerpoint/2010/main" val="34034885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202</TotalTime>
  <Words>679</Words>
  <Application>Microsoft Macintosh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Median</vt:lpstr>
      <vt:lpstr>The north Carolina bathroom bill </vt:lpstr>
      <vt:lpstr>Summary </vt:lpstr>
      <vt:lpstr>Global context </vt:lpstr>
      <vt:lpstr>Work cited/questions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north carolina bathroom bill </dc:title>
  <dc:creator>Lexi Marlena</dc:creator>
  <cp:lastModifiedBy>Lexi Marlena</cp:lastModifiedBy>
  <cp:revision>28</cp:revision>
  <dcterms:created xsi:type="dcterms:W3CDTF">2016-05-25T01:38:40Z</dcterms:created>
  <dcterms:modified xsi:type="dcterms:W3CDTF">2016-05-25T05:00:45Z</dcterms:modified>
</cp:coreProperties>
</file>